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Agrandir Bold" panose="020B0604020202020204" charset="0"/>
      <p:regular r:id="rId20"/>
    </p:embeddedFont>
    <p:embeddedFont>
      <p:font typeface="Playpen Sans" panose="020B0604020202020204" charset="0"/>
      <p:regular r:id="rId21"/>
    </p:embeddedFont>
    <p:embeddedFont>
      <p:font typeface="Poppins" panose="00000500000000000000" pitchFamily="2" charset="0"/>
      <p:regular r:id="rId22"/>
      <p:bold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3mmar3lii/HCI-Project/blob/main/Aqarat%20Masr%20-%20Project%20Analysi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proto/n02OmK0vGyaJYlnAD5X2EO/HCI?node-id=0-1&amp;t=E7EGcFUPnJRzP5qV-1" TargetMode="Externa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0062" y="0"/>
            <a:ext cx="6477938" cy="10287000"/>
            <a:chOff x="0" y="0"/>
            <a:chExt cx="17061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124" cy="2709333"/>
            </a:xfrm>
            <a:custGeom>
              <a:avLst/>
              <a:gdLst/>
              <a:ahLst/>
              <a:cxnLst/>
              <a:rect l="l" t="t" r="r" b="b"/>
              <a:pathLst>
                <a:path w="1706124" h="2709333">
                  <a:moveTo>
                    <a:pt x="0" y="0"/>
                  </a:moveTo>
                  <a:lnTo>
                    <a:pt x="1706124" y="0"/>
                  </a:lnTo>
                  <a:lnTo>
                    <a:pt x="17061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06124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78049" y="-2135973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0"/>
                </a:moveTo>
                <a:lnTo>
                  <a:pt x="6200383" y="0"/>
                </a:lnTo>
                <a:lnTo>
                  <a:pt x="6200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4785" y="8959870"/>
            <a:ext cx="3578490" cy="2374816"/>
          </a:xfrm>
          <a:custGeom>
            <a:avLst/>
            <a:gdLst/>
            <a:ahLst/>
            <a:cxnLst/>
            <a:rect l="l" t="t" r="r" b="b"/>
            <a:pathLst>
              <a:path w="3578490" h="2374816">
                <a:moveTo>
                  <a:pt x="0" y="0"/>
                </a:moveTo>
                <a:lnTo>
                  <a:pt x="3578490" y="0"/>
                </a:lnTo>
                <a:lnTo>
                  <a:pt x="3578490" y="2374816"/>
                </a:lnTo>
                <a:lnTo>
                  <a:pt x="0" y="237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9049" y="1028700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700" y="0"/>
                </a:lnTo>
                <a:lnTo>
                  <a:pt x="1352700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53719"/>
            <a:ext cx="5175849" cy="4114800"/>
          </a:xfrm>
          <a:custGeom>
            <a:avLst/>
            <a:gdLst/>
            <a:ahLst/>
            <a:cxnLst/>
            <a:rect l="l" t="t" r="r" b="b"/>
            <a:pathLst>
              <a:path w="5175849" h="4114800">
                <a:moveTo>
                  <a:pt x="0" y="0"/>
                </a:moveTo>
                <a:lnTo>
                  <a:pt x="5175849" y="0"/>
                </a:lnTo>
                <a:lnTo>
                  <a:pt x="5175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90648" y="-442307"/>
            <a:ext cx="14305743" cy="10729307"/>
          </a:xfrm>
          <a:custGeom>
            <a:avLst/>
            <a:gdLst/>
            <a:ahLst/>
            <a:cxnLst/>
            <a:rect l="l" t="t" r="r" b="b"/>
            <a:pathLst>
              <a:path w="14305743" h="10729307">
                <a:moveTo>
                  <a:pt x="0" y="0"/>
                </a:moveTo>
                <a:lnTo>
                  <a:pt x="14305743" y="0"/>
                </a:lnTo>
                <a:lnTo>
                  <a:pt x="14305743" y="10729307"/>
                </a:lnTo>
                <a:lnTo>
                  <a:pt x="0" y="10729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0" y="3059524"/>
            <a:ext cx="11270268" cy="361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0"/>
              </a:lnSpc>
            </a:pPr>
            <a:r>
              <a:rPr lang="en-US" sz="9200" dirty="0" err="1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Aqarat</a:t>
            </a:r>
            <a:r>
              <a:rPr lang="en-US" sz="9200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Masr</a:t>
            </a:r>
          </a:p>
          <a:p>
            <a:pPr algn="ctr">
              <a:lnSpc>
                <a:spcPts val="14720"/>
              </a:lnSpc>
            </a:pPr>
            <a:r>
              <a:rPr lang="en-US" sz="9200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UI&amp;UX Redesign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9987" y="0"/>
            <a:ext cx="718013" cy="10287000"/>
            <a:chOff x="0" y="0"/>
            <a:chExt cx="1891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06" cy="2709333"/>
            </a:xfrm>
            <a:custGeom>
              <a:avLst/>
              <a:gdLst/>
              <a:ahLst/>
              <a:cxnLst/>
              <a:rect l="l" t="t" r="r" b="b"/>
              <a:pathLst>
                <a:path w="189106" h="2709333">
                  <a:moveTo>
                    <a:pt x="0" y="0"/>
                  </a:moveTo>
                  <a:lnTo>
                    <a:pt x="189106" y="0"/>
                  </a:lnTo>
                  <a:lnTo>
                    <a:pt x="18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10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3083" y="270510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3222" y="2705100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20660" y="5869293"/>
            <a:ext cx="780694" cy="580903"/>
            <a:chOff x="0" y="0"/>
            <a:chExt cx="205615" cy="152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-2591579" y="8369142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-1651431" y="-76570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364107" y="140545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700" y="0"/>
                </a:lnTo>
                <a:lnTo>
                  <a:pt x="1352700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515822" y="1391558"/>
            <a:ext cx="4255150" cy="8574610"/>
          </a:xfrm>
          <a:custGeom>
            <a:avLst/>
            <a:gdLst/>
            <a:ahLst/>
            <a:cxnLst/>
            <a:rect l="l" t="t" r="r" b="b"/>
            <a:pathLst>
              <a:path w="4255150" h="8574610">
                <a:moveTo>
                  <a:pt x="0" y="0"/>
                </a:moveTo>
                <a:lnTo>
                  <a:pt x="4255150" y="0"/>
                </a:lnTo>
                <a:lnTo>
                  <a:pt x="4255150" y="8574609"/>
                </a:lnTo>
                <a:lnTo>
                  <a:pt x="0" y="8574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62242" y="3633318"/>
            <a:ext cx="2262378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Easy access</a:t>
            </a: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to saved properties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43594" y="3648163"/>
            <a:ext cx="3377463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Clear and organized list 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95004" y="6908189"/>
            <a:ext cx="2729596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Imp</a:t>
            </a:r>
            <a:r>
              <a:rPr lang="en-US" sz="2400" u="none" strike="noStrike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roved overall browsing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82852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42990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00428" y="599766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54761" y="224991"/>
            <a:ext cx="9578478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Fav Screen Redesign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9987" y="0"/>
            <a:ext cx="718013" cy="10287000"/>
            <a:chOff x="0" y="0"/>
            <a:chExt cx="1891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06" cy="2709333"/>
            </a:xfrm>
            <a:custGeom>
              <a:avLst/>
              <a:gdLst/>
              <a:ahLst/>
              <a:cxnLst/>
              <a:rect l="l" t="t" r="r" b="b"/>
              <a:pathLst>
                <a:path w="189106" h="2709333">
                  <a:moveTo>
                    <a:pt x="0" y="0"/>
                  </a:moveTo>
                  <a:lnTo>
                    <a:pt x="189106" y="0"/>
                  </a:lnTo>
                  <a:lnTo>
                    <a:pt x="18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10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3083" y="270510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3222" y="2705100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03083" y="5904803"/>
            <a:ext cx="780694" cy="580903"/>
            <a:chOff x="0" y="0"/>
            <a:chExt cx="205615" cy="152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3222" y="5904803"/>
            <a:ext cx="780694" cy="580903"/>
            <a:chOff x="0" y="0"/>
            <a:chExt cx="205615" cy="152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-2591579" y="8369142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-1651431" y="-76570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19590" y="140545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515822" y="1405454"/>
            <a:ext cx="4255150" cy="8574610"/>
          </a:xfrm>
          <a:custGeom>
            <a:avLst/>
            <a:gdLst/>
            <a:ahLst/>
            <a:cxnLst/>
            <a:rect l="l" t="t" r="r" b="b"/>
            <a:pathLst>
              <a:path w="4255150" h="8574610">
                <a:moveTo>
                  <a:pt x="0" y="0"/>
                </a:moveTo>
                <a:lnTo>
                  <a:pt x="4255150" y="0"/>
                </a:lnTo>
                <a:lnTo>
                  <a:pt x="4255150" y="8574610"/>
                </a:lnTo>
                <a:lnTo>
                  <a:pt x="0" y="857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62242" y="3633318"/>
            <a:ext cx="2262378" cy="16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Highlight special deals and disc</a:t>
            </a: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ounts</a:t>
            </a:r>
          </a:p>
          <a:p>
            <a:pPr algn="ctr">
              <a:lnSpc>
                <a:spcPts val="3359"/>
              </a:lnSpc>
            </a:pPr>
            <a:endParaRPr lang="en-US" sz="2400" u="none" strike="noStrike">
              <a:solidFill>
                <a:srgbClr val="0B0A0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4699" y="6829400"/>
            <a:ext cx="3377463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Suppor</a:t>
            </a: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ts user decision-making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97034" y="3633318"/>
            <a:ext cx="2670583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Increase user engagement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37566" y="6829400"/>
            <a:ext cx="2432006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Easy </a:t>
            </a: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discovery of offers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82852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42990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82852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42990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62943" y="241318"/>
            <a:ext cx="6009346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Offers Screen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6254386" y="-1309833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984477" y="868997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3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3" y="0"/>
                </a:lnTo>
                <a:lnTo>
                  <a:pt x="4812953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7763" y="51463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6"/>
                </a:lnTo>
                <a:lnTo>
                  <a:pt x="0" y="20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16310"/>
            <a:ext cx="3828420" cy="7714701"/>
          </a:xfrm>
          <a:custGeom>
            <a:avLst/>
            <a:gdLst/>
            <a:ahLst/>
            <a:cxnLst/>
            <a:rect l="l" t="t" r="r" b="b"/>
            <a:pathLst>
              <a:path w="3828420" h="7714701">
                <a:moveTo>
                  <a:pt x="0" y="0"/>
                </a:moveTo>
                <a:lnTo>
                  <a:pt x="3828420" y="0"/>
                </a:lnTo>
                <a:lnTo>
                  <a:pt x="3828420" y="7714701"/>
                </a:lnTo>
                <a:lnTo>
                  <a:pt x="0" y="771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7306" y="1286150"/>
            <a:ext cx="3828420" cy="7714701"/>
          </a:xfrm>
          <a:custGeom>
            <a:avLst/>
            <a:gdLst/>
            <a:ahLst/>
            <a:cxnLst/>
            <a:rect l="l" t="t" r="r" b="b"/>
            <a:pathLst>
              <a:path w="3828420" h="7714701">
                <a:moveTo>
                  <a:pt x="0" y="0"/>
                </a:moveTo>
                <a:lnTo>
                  <a:pt x="3828421" y="0"/>
                </a:lnTo>
                <a:lnTo>
                  <a:pt x="3828421" y="7714700"/>
                </a:lnTo>
                <a:lnTo>
                  <a:pt x="0" y="771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85752" y="1737703"/>
            <a:ext cx="3828420" cy="7714701"/>
          </a:xfrm>
          <a:custGeom>
            <a:avLst/>
            <a:gdLst/>
            <a:ahLst/>
            <a:cxnLst/>
            <a:rect l="l" t="t" r="r" b="b"/>
            <a:pathLst>
              <a:path w="3828420" h="7714701">
                <a:moveTo>
                  <a:pt x="0" y="0"/>
                </a:moveTo>
                <a:lnTo>
                  <a:pt x="3828420" y="0"/>
                </a:lnTo>
                <a:lnTo>
                  <a:pt x="3828420" y="7714701"/>
                </a:lnTo>
                <a:lnTo>
                  <a:pt x="0" y="7714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14197" y="2380350"/>
            <a:ext cx="3828420" cy="7714701"/>
          </a:xfrm>
          <a:custGeom>
            <a:avLst/>
            <a:gdLst/>
            <a:ahLst/>
            <a:cxnLst/>
            <a:rect l="l" t="t" r="r" b="b"/>
            <a:pathLst>
              <a:path w="3828420" h="7714701">
                <a:moveTo>
                  <a:pt x="0" y="0"/>
                </a:moveTo>
                <a:lnTo>
                  <a:pt x="3828421" y="0"/>
                </a:lnTo>
                <a:lnTo>
                  <a:pt x="3828421" y="7714701"/>
                </a:lnTo>
                <a:lnTo>
                  <a:pt x="0" y="7714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71517" y="66675"/>
            <a:ext cx="5152596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dirty="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User 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9987" y="0"/>
            <a:ext cx="718013" cy="10287000"/>
            <a:chOff x="0" y="0"/>
            <a:chExt cx="1891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06" cy="2709333"/>
            </a:xfrm>
            <a:custGeom>
              <a:avLst/>
              <a:gdLst/>
              <a:ahLst/>
              <a:cxnLst/>
              <a:rect l="l" t="t" r="r" b="b"/>
              <a:pathLst>
                <a:path w="189106" h="2709333">
                  <a:moveTo>
                    <a:pt x="0" y="0"/>
                  </a:moveTo>
                  <a:lnTo>
                    <a:pt x="189106" y="0"/>
                  </a:lnTo>
                  <a:lnTo>
                    <a:pt x="18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10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3083" y="270510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3222" y="2705100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03083" y="5904803"/>
            <a:ext cx="780694" cy="580903"/>
            <a:chOff x="0" y="0"/>
            <a:chExt cx="205615" cy="152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3222" y="5904803"/>
            <a:ext cx="780694" cy="580903"/>
            <a:chOff x="0" y="0"/>
            <a:chExt cx="205615" cy="152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-2591579" y="8369142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-1651431" y="-76570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19590" y="140545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62242" y="3633318"/>
            <a:ext cx="2670582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Inform users about the result of their acti</a:t>
            </a:r>
            <a:r>
              <a:rPr lang="en-US" sz="2400" u="none" strike="noStrike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4698" y="6829400"/>
            <a:ext cx="3377463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Cl</a:t>
            </a:r>
            <a:r>
              <a:rPr lang="en-US" sz="2400" u="none" strike="noStrike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ear and understandable messages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97034" y="3633318"/>
            <a:ext cx="2670583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Immediate feedback after user actions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37566" y="6829400"/>
            <a:ext cx="2432006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Consistent visual style w</a:t>
            </a: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ith the app identity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82852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2990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82852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42990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70165" y="383361"/>
            <a:ext cx="7347670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Warning Screen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2629589" y="1405454"/>
            <a:ext cx="4248254" cy="8560713"/>
          </a:xfrm>
          <a:custGeom>
            <a:avLst/>
            <a:gdLst/>
            <a:ahLst/>
            <a:cxnLst/>
            <a:rect l="l" t="t" r="r" b="b"/>
            <a:pathLst>
              <a:path w="4248254" h="8560713">
                <a:moveTo>
                  <a:pt x="0" y="0"/>
                </a:moveTo>
                <a:lnTo>
                  <a:pt x="4248254" y="0"/>
                </a:lnTo>
                <a:lnTo>
                  <a:pt x="4248254" y="8560713"/>
                </a:lnTo>
                <a:lnTo>
                  <a:pt x="0" y="8560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9987" y="0"/>
            <a:ext cx="718013" cy="10287000"/>
            <a:chOff x="0" y="0"/>
            <a:chExt cx="1891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06" cy="2709333"/>
            </a:xfrm>
            <a:custGeom>
              <a:avLst/>
              <a:gdLst/>
              <a:ahLst/>
              <a:cxnLst/>
              <a:rect l="l" t="t" r="r" b="b"/>
              <a:pathLst>
                <a:path w="189106" h="2709333">
                  <a:moveTo>
                    <a:pt x="0" y="0"/>
                  </a:moveTo>
                  <a:lnTo>
                    <a:pt x="189106" y="0"/>
                  </a:lnTo>
                  <a:lnTo>
                    <a:pt x="18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10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8353" y="224790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8353" y="3640054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3050710" y="868997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-3050710" y="-1290743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35000" y="1155959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6"/>
                </a:lnTo>
                <a:lnTo>
                  <a:pt x="0" y="20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2162" y="1903307"/>
            <a:ext cx="13705838" cy="9659886"/>
          </a:xfrm>
          <a:custGeom>
            <a:avLst/>
            <a:gdLst/>
            <a:ahLst/>
            <a:cxnLst/>
            <a:rect l="l" t="t" r="r" b="b"/>
            <a:pathLst>
              <a:path w="13705838" h="9659886">
                <a:moveTo>
                  <a:pt x="0" y="0"/>
                </a:moveTo>
                <a:lnTo>
                  <a:pt x="13705838" y="0"/>
                </a:lnTo>
                <a:lnTo>
                  <a:pt x="13705838" y="9659885"/>
                </a:lnTo>
                <a:lnTo>
                  <a:pt x="0" y="9659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50" t="-23718" r="-681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83486" y="2331756"/>
            <a:ext cx="7122184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Clear and well-organized property informati</a:t>
            </a:r>
            <a:r>
              <a:rPr lang="en-US" sz="2400" u="none" strike="noStrike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121" y="2411166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121" y="380332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70165" y="193365"/>
            <a:ext cx="7347670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Details Screen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3486" y="3508613"/>
            <a:ext cx="3686679" cy="843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access to contact and action buttons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0440" y="7036567"/>
            <a:ext cx="3700639" cy="210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A modern and consistent visual identity across the entire application.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B0A0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16402" y="6974266"/>
            <a:ext cx="3700639" cy="16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Simpler flows, clearer actions, and smoother interactions.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B0A0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0440" y="6468596"/>
            <a:ext cx="3700639" cy="42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Stronger Brand Identity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87776" y="6468596"/>
            <a:ext cx="4187336" cy="42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User 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0315" y="6974266"/>
            <a:ext cx="3700639" cy="16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Easier navigation, clearer information, and features that encourage user action.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0315" y="6468596"/>
            <a:ext cx="3616179" cy="42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Better Usability </a:t>
            </a:r>
          </a:p>
        </p:txBody>
      </p:sp>
      <p:sp>
        <p:nvSpPr>
          <p:cNvPr id="8" name="AutoShape 8"/>
          <p:cNvSpPr/>
          <p:nvPr/>
        </p:nvSpPr>
        <p:spPr>
          <a:xfrm>
            <a:off x="4904610" y="5963331"/>
            <a:ext cx="4662112" cy="0"/>
          </a:xfrm>
          <a:prstGeom prst="line">
            <a:avLst/>
          </a:prstGeom>
          <a:ln w="95250" cap="flat">
            <a:solidFill>
              <a:srgbClr val="D9D9D9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V="1">
            <a:off x="3251448" y="5963331"/>
            <a:ext cx="2039202" cy="0"/>
          </a:xfrm>
          <a:prstGeom prst="line">
            <a:avLst/>
          </a:prstGeom>
          <a:ln w="95250" cap="rnd">
            <a:solidFill>
              <a:srgbClr val="D9D9D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>
            <a:off x="13308067" y="5963331"/>
            <a:ext cx="2116676" cy="0"/>
          </a:xfrm>
          <a:prstGeom prst="line">
            <a:avLst/>
          </a:prstGeom>
          <a:ln w="95250" cap="rnd">
            <a:solidFill>
              <a:srgbClr val="D9D9D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181252" y="5963331"/>
            <a:ext cx="4507152" cy="0"/>
          </a:xfrm>
          <a:prstGeom prst="line">
            <a:avLst/>
          </a:prstGeom>
          <a:ln w="95250" cap="flat">
            <a:solidFill>
              <a:srgbClr val="D9D9D9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4311557" y="3613509"/>
            <a:ext cx="1678405" cy="1678405"/>
          </a:xfrm>
          <a:custGeom>
            <a:avLst/>
            <a:gdLst/>
            <a:ahLst/>
            <a:cxnLst/>
            <a:rect l="l" t="t" r="r" b="b"/>
            <a:pathLst>
              <a:path w="1678405" h="1678405">
                <a:moveTo>
                  <a:pt x="0" y="0"/>
                </a:moveTo>
                <a:lnTo>
                  <a:pt x="1678406" y="0"/>
                </a:lnTo>
                <a:lnTo>
                  <a:pt x="1678406" y="1678406"/>
                </a:lnTo>
                <a:lnTo>
                  <a:pt x="0" y="167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98893" y="3611376"/>
            <a:ext cx="1678405" cy="1678405"/>
          </a:xfrm>
          <a:custGeom>
            <a:avLst/>
            <a:gdLst/>
            <a:ahLst/>
            <a:cxnLst/>
            <a:rect l="l" t="t" r="r" b="b"/>
            <a:pathLst>
              <a:path w="1678405" h="1678405">
                <a:moveTo>
                  <a:pt x="0" y="0"/>
                </a:moveTo>
                <a:lnTo>
                  <a:pt x="1678406" y="0"/>
                </a:lnTo>
                <a:lnTo>
                  <a:pt x="1678406" y="1678405"/>
                </a:lnTo>
                <a:lnTo>
                  <a:pt x="0" y="167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86229" y="3613509"/>
            <a:ext cx="1678405" cy="1678405"/>
          </a:xfrm>
          <a:custGeom>
            <a:avLst/>
            <a:gdLst/>
            <a:ahLst/>
            <a:cxnLst/>
            <a:rect l="l" t="t" r="r" b="b"/>
            <a:pathLst>
              <a:path w="1678405" h="1678405">
                <a:moveTo>
                  <a:pt x="0" y="0"/>
                </a:moveTo>
                <a:lnTo>
                  <a:pt x="1678406" y="0"/>
                </a:lnTo>
                <a:lnTo>
                  <a:pt x="1678406" y="1678406"/>
                </a:lnTo>
                <a:lnTo>
                  <a:pt x="0" y="167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9867836"/>
            <a:ext cx="18288000" cy="419164"/>
            <a:chOff x="0" y="0"/>
            <a:chExt cx="4816593" cy="1103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10397"/>
            </a:xfrm>
            <a:custGeom>
              <a:avLst/>
              <a:gdLst/>
              <a:ahLst/>
              <a:cxnLst/>
              <a:rect l="l" t="t" r="r" b="b"/>
              <a:pathLst>
                <a:path w="4816592" h="110397">
                  <a:moveTo>
                    <a:pt x="0" y="0"/>
                  </a:moveTo>
                  <a:lnTo>
                    <a:pt x="4816592" y="0"/>
                  </a:lnTo>
                  <a:lnTo>
                    <a:pt x="4816592" y="110397"/>
                  </a:lnTo>
                  <a:lnTo>
                    <a:pt x="0" y="110397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816593" cy="17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 flipV="1">
            <a:off x="-2825707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3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3" y="0"/>
                </a:lnTo>
                <a:lnTo>
                  <a:pt x="4812953" y="319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16361462" y="-202446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710514" y="266813"/>
            <a:ext cx="9775903" cy="190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Key Improvements in Aqarat Masr App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7836"/>
            <a:ext cx="18288000" cy="419164"/>
            <a:chOff x="0" y="0"/>
            <a:chExt cx="4816593" cy="110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0397"/>
            </a:xfrm>
            <a:custGeom>
              <a:avLst/>
              <a:gdLst/>
              <a:ahLst/>
              <a:cxnLst/>
              <a:rect l="l" t="t" r="r" b="b"/>
              <a:pathLst>
                <a:path w="4816592" h="110397">
                  <a:moveTo>
                    <a:pt x="0" y="0"/>
                  </a:moveTo>
                  <a:lnTo>
                    <a:pt x="4816592" y="0"/>
                  </a:lnTo>
                  <a:lnTo>
                    <a:pt x="4816592" y="110397"/>
                  </a:lnTo>
                  <a:lnTo>
                    <a:pt x="0" y="110397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7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-2406476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5881524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56048" y="431985"/>
            <a:ext cx="9775903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Project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806" y="4375216"/>
            <a:ext cx="1691438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For more details about the research, analysis, and design decisions, check the </a:t>
            </a:r>
            <a:r>
              <a:rPr lang="en-US" sz="3999" b="1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999" b="1" u="sng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github.com/3mmar3lii/HCI-Project/blob/main/Aqarat%20Masr%20-%20Project%20Analysis.pdf"/>
              </a:rPr>
              <a:t>full Project Analysis Document</a:t>
            </a:r>
            <a:r>
              <a:rPr lang="en-US" sz="3999" u="sng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  <a:hlinkClick r:id="rId4" tooltip="https://github.com/3mmar3lii/HCI-Project/blob/main/Aqarat%20Masr%20-%20Project%20Analysis.pdf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7836"/>
            <a:ext cx="18288000" cy="419164"/>
            <a:chOff x="0" y="0"/>
            <a:chExt cx="4816593" cy="110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0397"/>
            </a:xfrm>
            <a:custGeom>
              <a:avLst/>
              <a:gdLst/>
              <a:ahLst/>
              <a:cxnLst/>
              <a:rect l="l" t="t" r="r" b="b"/>
              <a:pathLst>
                <a:path w="4816592" h="110397">
                  <a:moveTo>
                    <a:pt x="0" y="0"/>
                  </a:moveTo>
                  <a:lnTo>
                    <a:pt x="4816592" y="0"/>
                  </a:lnTo>
                  <a:lnTo>
                    <a:pt x="4816592" y="110397"/>
                  </a:lnTo>
                  <a:lnTo>
                    <a:pt x="0" y="110397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7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-1377776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4852824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2400" y="10020236"/>
            <a:ext cx="18288000" cy="419164"/>
            <a:chOff x="0" y="0"/>
            <a:chExt cx="4816593" cy="1103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110397"/>
            </a:xfrm>
            <a:custGeom>
              <a:avLst/>
              <a:gdLst/>
              <a:ahLst/>
              <a:cxnLst/>
              <a:rect l="l" t="t" r="r" b="b"/>
              <a:pathLst>
                <a:path w="4816592" h="110397">
                  <a:moveTo>
                    <a:pt x="0" y="0"/>
                  </a:moveTo>
                  <a:lnTo>
                    <a:pt x="4816592" y="0"/>
                  </a:lnTo>
                  <a:lnTo>
                    <a:pt x="4816592" y="110397"/>
                  </a:lnTo>
                  <a:lnTo>
                    <a:pt x="0" y="110397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17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37436" y="6003402"/>
            <a:ext cx="1213123" cy="1679063"/>
          </a:xfrm>
          <a:custGeom>
            <a:avLst/>
            <a:gdLst/>
            <a:ahLst/>
            <a:cxnLst/>
            <a:rect l="l" t="t" r="r" b="b"/>
            <a:pathLst>
              <a:path w="1213123" h="1679063">
                <a:moveTo>
                  <a:pt x="0" y="0"/>
                </a:moveTo>
                <a:lnTo>
                  <a:pt x="1213122" y="0"/>
                </a:lnTo>
                <a:lnTo>
                  <a:pt x="1213122" y="1679063"/>
                </a:lnTo>
                <a:lnTo>
                  <a:pt x="0" y="1679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5388" y="742830"/>
            <a:ext cx="9775903" cy="113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Final 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05388" y="4531305"/>
            <a:ext cx="9775903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u="sng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  <a:hlinkClick r:id="rId6" tooltip="https://www.figma.com/proto/n02OmK0vGyaJYlnAD5X2EO/HCI?node-id=0-1&amp;t=E7EGcFUPnJRzP5qV-1"/>
              </a:rPr>
              <a:t>Click Here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21524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5434209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72225"/>
            <a:ext cx="18288000" cy="714775"/>
            <a:chOff x="0" y="0"/>
            <a:chExt cx="4816593" cy="188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88254"/>
            </a:xfrm>
            <a:custGeom>
              <a:avLst/>
              <a:gdLst/>
              <a:ahLst/>
              <a:cxnLst/>
              <a:rect l="l" t="t" r="r" b="b"/>
              <a:pathLst>
                <a:path w="4816592" h="188254">
                  <a:moveTo>
                    <a:pt x="0" y="0"/>
                  </a:moveTo>
                  <a:lnTo>
                    <a:pt x="4816592" y="0"/>
                  </a:lnTo>
                  <a:lnTo>
                    <a:pt x="4816592" y="188254"/>
                  </a:lnTo>
                  <a:lnTo>
                    <a:pt x="0" y="188254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54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637609" y="1978982"/>
            <a:ext cx="7012783" cy="6329037"/>
          </a:xfrm>
          <a:custGeom>
            <a:avLst/>
            <a:gdLst/>
            <a:ahLst/>
            <a:cxnLst/>
            <a:rect l="l" t="t" r="r" b="b"/>
            <a:pathLst>
              <a:path w="7012783" h="6329037">
                <a:moveTo>
                  <a:pt x="0" y="0"/>
                </a:moveTo>
                <a:lnTo>
                  <a:pt x="7012782" y="0"/>
                </a:lnTo>
                <a:lnTo>
                  <a:pt x="7012782" y="6329036"/>
                </a:lnTo>
                <a:lnTo>
                  <a:pt x="0" y="6329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862516" y="7491061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4114800"/>
                </a:moveTo>
                <a:lnTo>
                  <a:pt x="6200384" y="4114800"/>
                </a:lnTo>
                <a:lnTo>
                  <a:pt x="62003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05301" y="1856259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10106" y="3038597"/>
            <a:ext cx="780694" cy="580903"/>
            <a:chOff x="0" y="0"/>
            <a:chExt cx="205615" cy="1529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15373" y="4407866"/>
            <a:ext cx="780694" cy="580903"/>
            <a:chOff x="0" y="0"/>
            <a:chExt cx="205615" cy="152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15373" y="5745979"/>
            <a:ext cx="780694" cy="580903"/>
            <a:chOff x="0" y="0"/>
            <a:chExt cx="205615" cy="152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94129" y="7113067"/>
            <a:ext cx="780694" cy="580903"/>
            <a:chOff x="0" y="0"/>
            <a:chExt cx="205615" cy="1529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94129" y="8372597"/>
            <a:ext cx="780694" cy="580903"/>
            <a:chOff x="0" y="0"/>
            <a:chExt cx="205615" cy="1529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5142" y="3169208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5142" y="455326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5142" y="5887702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95142" y="7221169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95142" y="851624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</a:p>
        </p:txBody>
      </p:sp>
      <p:sp>
        <p:nvSpPr>
          <p:cNvPr id="24" name="Freeform 24"/>
          <p:cNvSpPr/>
          <p:nvPr/>
        </p:nvSpPr>
        <p:spPr>
          <a:xfrm flipV="1">
            <a:off x="14026253" y="-1163698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4114800"/>
                </a:moveTo>
                <a:lnTo>
                  <a:pt x="6200384" y="4114800"/>
                </a:lnTo>
                <a:lnTo>
                  <a:pt x="62003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0" y="0"/>
            <a:ext cx="294643" cy="10287000"/>
            <a:chOff x="0" y="0"/>
            <a:chExt cx="77602" cy="27093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602" cy="2709333"/>
            </a:xfrm>
            <a:custGeom>
              <a:avLst/>
              <a:gdLst/>
              <a:ahLst/>
              <a:cxnLst/>
              <a:rect l="l" t="t" r="r" b="b"/>
              <a:pathLst>
                <a:path w="77602" h="2709333">
                  <a:moveTo>
                    <a:pt x="0" y="0"/>
                  </a:moveTo>
                  <a:lnTo>
                    <a:pt x="77602" y="0"/>
                  </a:lnTo>
                  <a:lnTo>
                    <a:pt x="776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7760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5400000">
            <a:off x="1340143" y="3554026"/>
            <a:ext cx="379727" cy="1002613"/>
          </a:xfrm>
          <a:custGeom>
            <a:avLst/>
            <a:gdLst/>
            <a:ahLst/>
            <a:cxnLst/>
            <a:rect l="l" t="t" r="r" b="b"/>
            <a:pathLst>
              <a:path w="379727" h="1002613">
                <a:moveTo>
                  <a:pt x="0" y="0"/>
                </a:moveTo>
                <a:lnTo>
                  <a:pt x="379727" y="0"/>
                </a:lnTo>
                <a:lnTo>
                  <a:pt x="379727" y="1002613"/>
                </a:lnTo>
                <a:lnTo>
                  <a:pt x="0" y="100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883262" y="161550"/>
            <a:ext cx="11270268" cy="175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0"/>
              </a:lnSpc>
            </a:pPr>
            <a:r>
              <a:rPr lang="en-US" sz="920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Team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38700" y="2770127"/>
            <a:ext cx="4972183" cy="10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Ahmed Nagy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1800" y="4154179"/>
            <a:ext cx="6896199" cy="10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Muhamed Ahmed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38700" y="5460469"/>
            <a:ext cx="6070203" cy="10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Abdallah Elkady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38700" y="6822088"/>
            <a:ext cx="6911413" cy="10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Mahmoud Ahmed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38700" y="8117166"/>
            <a:ext cx="4817401" cy="10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Ammar Alaa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443745" y="7667296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4114800"/>
                </a:moveTo>
                <a:lnTo>
                  <a:pt x="6200384" y="4114800"/>
                </a:lnTo>
                <a:lnTo>
                  <a:pt x="62003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04657" y="1533466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07628" y="6631908"/>
            <a:ext cx="780694" cy="580903"/>
            <a:chOff x="0" y="0"/>
            <a:chExt cx="205615" cy="1529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12895" y="8001177"/>
            <a:ext cx="780694" cy="580903"/>
            <a:chOff x="0" y="0"/>
            <a:chExt cx="205615" cy="152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12895" y="9339290"/>
            <a:ext cx="780694" cy="580903"/>
            <a:chOff x="0" y="0"/>
            <a:chExt cx="205615" cy="152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92664" y="6762519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2664" y="814657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92664" y="9481013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4" name="Freeform 24"/>
          <p:cNvSpPr/>
          <p:nvPr/>
        </p:nvSpPr>
        <p:spPr>
          <a:xfrm flipV="1">
            <a:off x="14026253" y="-1163698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4114800"/>
                </a:moveTo>
                <a:lnTo>
                  <a:pt x="6200384" y="4114800"/>
                </a:lnTo>
                <a:lnTo>
                  <a:pt x="62003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0" y="0"/>
            <a:ext cx="294643" cy="10287000"/>
            <a:chOff x="0" y="0"/>
            <a:chExt cx="77602" cy="27093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602" cy="2709333"/>
            </a:xfrm>
            <a:custGeom>
              <a:avLst/>
              <a:gdLst/>
              <a:ahLst/>
              <a:cxnLst/>
              <a:rect l="l" t="t" r="r" b="b"/>
              <a:pathLst>
                <a:path w="77602" h="2709333">
                  <a:moveTo>
                    <a:pt x="0" y="0"/>
                  </a:moveTo>
                  <a:lnTo>
                    <a:pt x="77602" y="0"/>
                  </a:lnTo>
                  <a:lnTo>
                    <a:pt x="776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7760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5400000">
            <a:off x="1637665" y="7147337"/>
            <a:ext cx="379727" cy="1002613"/>
          </a:xfrm>
          <a:custGeom>
            <a:avLst/>
            <a:gdLst/>
            <a:ahLst/>
            <a:cxnLst/>
            <a:rect l="l" t="t" r="r" b="b"/>
            <a:pathLst>
              <a:path w="379727" h="1002613">
                <a:moveTo>
                  <a:pt x="0" y="0"/>
                </a:moveTo>
                <a:lnTo>
                  <a:pt x="379727" y="0"/>
                </a:lnTo>
                <a:lnTo>
                  <a:pt x="379727" y="1002613"/>
                </a:lnTo>
                <a:lnTo>
                  <a:pt x="0" y="100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604657" y="-139959"/>
            <a:ext cx="7903405" cy="1732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20"/>
              </a:lnSpc>
            </a:pPr>
            <a:r>
              <a:rPr lang="en-US" sz="9200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Introduction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36222" y="6482233"/>
            <a:ext cx="9543441" cy="62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Usability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– Easy and clear to use</a:t>
            </a:r>
            <a:endParaRPr lang="en-US" sz="30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8163" y="5328499"/>
            <a:ext cx="6896199" cy="102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/>
              <a:t>UX Principles:</a:t>
            </a:r>
            <a:endParaRPr lang="en-US" sz="6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075220-F3BA-2847-E295-A4A6F897B28A}"/>
              </a:ext>
            </a:extLst>
          </p:cNvPr>
          <p:cNvSpPr txBox="1"/>
          <p:nvPr/>
        </p:nvSpPr>
        <p:spPr>
          <a:xfrm>
            <a:off x="1054620" y="1948306"/>
            <a:ext cx="13780609" cy="132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UI (User Interface):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Focuses on the visual design, such as colors, buttons, and layout.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52296D-ACD1-201D-45DD-65A0BF7426E4}"/>
              </a:ext>
            </a:extLst>
          </p:cNvPr>
          <p:cNvSpPr txBox="1"/>
          <p:nvPr/>
        </p:nvSpPr>
        <p:spPr>
          <a:xfrm>
            <a:off x="1054620" y="3513446"/>
            <a:ext cx="15457009" cy="132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UX (User Experience):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Focuses on how users interact with the product and how easy it is to use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BD7F7A65-EDC6-64AF-4455-581B90786AE3}"/>
              </a:ext>
            </a:extLst>
          </p:cNvPr>
          <p:cNvSpPr txBox="1"/>
          <p:nvPr/>
        </p:nvSpPr>
        <p:spPr>
          <a:xfrm>
            <a:off x="3148513" y="7830599"/>
            <a:ext cx="11990975" cy="62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Consistency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– Same design patterns across screens</a:t>
            </a:r>
            <a:endParaRPr lang="en-US" sz="30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6A8EF77C-9D78-E719-B006-420118D8817F}"/>
              </a:ext>
            </a:extLst>
          </p:cNvPr>
          <p:cNvSpPr txBox="1"/>
          <p:nvPr/>
        </p:nvSpPr>
        <p:spPr>
          <a:xfrm>
            <a:off x="3148512" y="9259869"/>
            <a:ext cx="1199097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Feedback</a:t>
            </a:r>
            <a:r>
              <a:rPr lang="ar-EG" sz="3200" b="1" dirty="0">
                <a:latin typeface="Poppins" panose="00000500000000000000" pitchFamily="2" charset="0"/>
              </a:rPr>
              <a:t>:</a:t>
            </a: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 Clear response to user actions</a:t>
            </a:r>
          </a:p>
        </p:txBody>
      </p:sp>
    </p:spTree>
    <p:extLst>
      <p:ext uri="{BB962C8B-B14F-4D97-AF65-F5344CB8AC3E}">
        <p14:creationId xmlns:p14="http://schemas.microsoft.com/office/powerpoint/2010/main" val="232394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30" grpId="0"/>
      <p:bldP spid="31" grpId="0"/>
      <p:bldP spid="36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9717" y="1732276"/>
            <a:ext cx="3552374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Unclear navigation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330898"/>
            <a:ext cx="18288000" cy="1956102"/>
            <a:chOff x="0" y="0"/>
            <a:chExt cx="4816593" cy="515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5187"/>
            </a:xfrm>
            <a:custGeom>
              <a:avLst/>
              <a:gdLst/>
              <a:ahLst/>
              <a:cxnLst/>
              <a:rect l="l" t="t" r="r" b="b"/>
              <a:pathLst>
                <a:path w="4816592" h="515187">
                  <a:moveTo>
                    <a:pt x="0" y="0"/>
                  </a:moveTo>
                  <a:lnTo>
                    <a:pt x="4816592" y="0"/>
                  </a:lnTo>
                  <a:lnTo>
                    <a:pt x="4816592" y="515187"/>
                  </a:lnTo>
                  <a:lnTo>
                    <a:pt x="0" y="515187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58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9957" y="1714500"/>
            <a:ext cx="780694" cy="580903"/>
            <a:chOff x="0" y="0"/>
            <a:chExt cx="205615" cy="1529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05721" y="1714500"/>
            <a:ext cx="780694" cy="580903"/>
            <a:chOff x="0" y="0"/>
            <a:chExt cx="205615" cy="1529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98010" y="1714500"/>
            <a:ext cx="780694" cy="580903"/>
            <a:chOff x="0" y="0"/>
            <a:chExt cx="205615" cy="1529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010066" y="125097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5644978" y="-424687"/>
            <a:ext cx="4380071" cy="2906774"/>
          </a:xfrm>
          <a:custGeom>
            <a:avLst/>
            <a:gdLst/>
            <a:ahLst/>
            <a:cxnLst/>
            <a:rect l="l" t="t" r="r" b="b"/>
            <a:pathLst>
              <a:path w="4380071" h="2906774">
                <a:moveTo>
                  <a:pt x="0" y="2906774"/>
                </a:moveTo>
                <a:lnTo>
                  <a:pt x="4380071" y="2906774"/>
                </a:lnTo>
                <a:lnTo>
                  <a:pt x="4380071" y="0"/>
                </a:lnTo>
                <a:lnTo>
                  <a:pt x="0" y="0"/>
                </a:lnTo>
                <a:lnTo>
                  <a:pt x="0" y="29067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-1429579" y="-14670"/>
            <a:ext cx="2859158" cy="1897441"/>
          </a:xfrm>
          <a:custGeom>
            <a:avLst/>
            <a:gdLst/>
            <a:ahLst/>
            <a:cxnLst/>
            <a:rect l="l" t="t" r="r" b="b"/>
            <a:pathLst>
              <a:path w="2859158" h="1897441">
                <a:moveTo>
                  <a:pt x="2859158" y="1897441"/>
                </a:moveTo>
                <a:lnTo>
                  <a:pt x="0" y="1897441"/>
                </a:lnTo>
                <a:lnTo>
                  <a:pt x="0" y="0"/>
                </a:lnTo>
                <a:lnTo>
                  <a:pt x="2859158" y="0"/>
                </a:lnTo>
                <a:lnTo>
                  <a:pt x="2859158" y="18974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4366671"/>
            <a:ext cx="3271300" cy="3000428"/>
          </a:xfrm>
          <a:custGeom>
            <a:avLst/>
            <a:gdLst/>
            <a:ahLst/>
            <a:cxnLst/>
            <a:rect l="l" t="t" r="r" b="b"/>
            <a:pathLst>
              <a:path w="3271300" h="3000428">
                <a:moveTo>
                  <a:pt x="0" y="0"/>
                </a:moveTo>
                <a:lnTo>
                  <a:pt x="3271300" y="0"/>
                </a:lnTo>
                <a:lnTo>
                  <a:pt x="3271300" y="3000428"/>
                </a:lnTo>
                <a:lnTo>
                  <a:pt x="0" y="3000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47005" y="3134692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922052" y="3134692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97099" y="3134692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472146" y="3134692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284094" y="580741"/>
            <a:ext cx="5719812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The 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454" y="1816096"/>
            <a:ext cx="4687464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Inconsistent UI components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88412" y="1806509"/>
            <a:ext cx="3847649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Outdated visual identity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7207" y="1856752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85892" y="1856752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9023" y="182562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82353" y="0"/>
            <a:ext cx="6621249" cy="10655267"/>
            <a:chOff x="0" y="-96992"/>
            <a:chExt cx="1743868" cy="2806325"/>
          </a:xfrm>
        </p:grpSpPr>
        <p:sp>
          <p:nvSpPr>
            <p:cNvPr id="3" name="Freeform 3"/>
            <p:cNvSpPr/>
            <p:nvPr/>
          </p:nvSpPr>
          <p:spPr>
            <a:xfrm>
              <a:off x="0" y="-96992"/>
              <a:ext cx="1743868" cy="2709333"/>
            </a:xfrm>
            <a:custGeom>
              <a:avLst/>
              <a:gdLst/>
              <a:ahLst/>
              <a:cxnLst/>
              <a:rect l="l" t="t" r="r" b="b"/>
              <a:pathLst>
                <a:path w="1743868" h="2709333">
                  <a:moveTo>
                    <a:pt x="0" y="0"/>
                  </a:moveTo>
                  <a:lnTo>
                    <a:pt x="1743868" y="0"/>
                  </a:lnTo>
                  <a:lnTo>
                    <a:pt x="1743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43868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25265" y="274673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46509" y="4459309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6509" y="6315197"/>
            <a:ext cx="780694" cy="580903"/>
            <a:chOff x="0" y="0"/>
            <a:chExt cx="205615" cy="152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99019" y="361472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700" y="0"/>
                </a:lnTo>
                <a:lnTo>
                  <a:pt x="1352700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28104" y="6315197"/>
            <a:ext cx="6200384" cy="4114800"/>
          </a:xfrm>
          <a:custGeom>
            <a:avLst/>
            <a:gdLst/>
            <a:ahLst/>
            <a:cxnLst/>
            <a:rect l="l" t="t" r="r" b="b"/>
            <a:pathLst>
              <a:path w="6200384" h="4114800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39325" y="0"/>
            <a:ext cx="8448675" cy="10287000"/>
          </a:xfrm>
          <a:custGeom>
            <a:avLst/>
            <a:gdLst/>
            <a:ahLst/>
            <a:cxnLst/>
            <a:rect l="l" t="t" r="r" b="b"/>
            <a:pathLst>
              <a:path w="8448675" h="10287000">
                <a:moveTo>
                  <a:pt x="0" y="0"/>
                </a:moveTo>
                <a:lnTo>
                  <a:pt x="8448675" y="0"/>
                </a:lnTo>
                <a:lnTo>
                  <a:pt x="8448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251" r="-3209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639379" y="2781300"/>
            <a:ext cx="50776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Redesign the visual identity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39039" y="6438900"/>
            <a:ext cx="585487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Create a consistent design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39039" y="4545073"/>
            <a:ext cx="5565476" cy="368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Improve user 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26618" y="2867739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26278" y="461397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6278" y="648696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24188" y="635194"/>
            <a:ext cx="5719812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Our Goal</a:t>
            </a:r>
          </a:p>
        </p:txBody>
      </p:sp>
      <p:sp>
        <p:nvSpPr>
          <p:cNvPr id="24" name="Freeform 24"/>
          <p:cNvSpPr/>
          <p:nvPr/>
        </p:nvSpPr>
        <p:spPr>
          <a:xfrm rot="-2469426" flipH="1">
            <a:off x="-508005" y="7595027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755835" y="810522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0972" y="0"/>
            <a:ext cx="2287028" cy="10287000"/>
            <a:chOff x="0" y="0"/>
            <a:chExt cx="60234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2345" cy="2709333"/>
            </a:xfrm>
            <a:custGeom>
              <a:avLst/>
              <a:gdLst/>
              <a:ahLst/>
              <a:cxnLst/>
              <a:rect l="l" t="t" r="r" b="b"/>
              <a:pathLst>
                <a:path w="602345" h="2709333">
                  <a:moveTo>
                    <a:pt x="0" y="0"/>
                  </a:moveTo>
                  <a:lnTo>
                    <a:pt x="602345" y="0"/>
                  </a:lnTo>
                  <a:lnTo>
                    <a:pt x="6023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02345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57117" y="1500293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699" y="0"/>
                </a:lnTo>
                <a:lnTo>
                  <a:pt x="1352699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4362154" y="495051"/>
            <a:ext cx="379727" cy="1002613"/>
          </a:xfrm>
          <a:custGeom>
            <a:avLst/>
            <a:gdLst/>
            <a:ahLst/>
            <a:cxnLst/>
            <a:rect l="l" t="t" r="r" b="b"/>
            <a:pathLst>
              <a:path w="379727" h="1002613">
                <a:moveTo>
                  <a:pt x="0" y="0"/>
                </a:moveTo>
                <a:lnTo>
                  <a:pt x="379727" y="0"/>
                </a:lnTo>
                <a:lnTo>
                  <a:pt x="379727" y="1002612"/>
                </a:lnTo>
                <a:lnTo>
                  <a:pt x="0" y="1002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681392"/>
            <a:ext cx="5129256" cy="3980303"/>
          </a:xfrm>
          <a:custGeom>
            <a:avLst/>
            <a:gdLst/>
            <a:ahLst/>
            <a:cxnLst/>
            <a:rect l="l" t="t" r="r" b="b"/>
            <a:pathLst>
              <a:path w="5129256" h="3980303">
                <a:moveTo>
                  <a:pt x="0" y="0"/>
                </a:moveTo>
                <a:lnTo>
                  <a:pt x="5129256" y="0"/>
                </a:lnTo>
                <a:lnTo>
                  <a:pt x="5129256" y="3980303"/>
                </a:lnTo>
                <a:lnTo>
                  <a:pt x="0" y="3980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80447" y="3175237"/>
            <a:ext cx="3458129" cy="2992612"/>
          </a:xfrm>
          <a:custGeom>
            <a:avLst/>
            <a:gdLst/>
            <a:ahLst/>
            <a:cxnLst/>
            <a:rect l="l" t="t" r="r" b="b"/>
            <a:pathLst>
              <a:path w="3458129" h="2992612">
                <a:moveTo>
                  <a:pt x="0" y="0"/>
                </a:moveTo>
                <a:lnTo>
                  <a:pt x="3458129" y="0"/>
                </a:lnTo>
                <a:lnTo>
                  <a:pt x="3458129" y="2992612"/>
                </a:lnTo>
                <a:lnTo>
                  <a:pt x="0" y="2992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93683" y="3570783"/>
            <a:ext cx="5355472" cy="2201520"/>
          </a:xfrm>
          <a:custGeom>
            <a:avLst/>
            <a:gdLst/>
            <a:ahLst/>
            <a:cxnLst/>
            <a:rect l="l" t="t" r="r" b="b"/>
            <a:pathLst>
              <a:path w="5355472" h="2201520">
                <a:moveTo>
                  <a:pt x="0" y="0"/>
                </a:moveTo>
                <a:lnTo>
                  <a:pt x="5355472" y="0"/>
                </a:lnTo>
                <a:lnTo>
                  <a:pt x="5355472" y="2201520"/>
                </a:lnTo>
                <a:lnTo>
                  <a:pt x="0" y="2201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41731" y="358534"/>
            <a:ext cx="6818665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Brand Redesign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824" y="6703073"/>
            <a:ext cx="2398232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15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New Logo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80447" y="6703073"/>
            <a:ext cx="4007279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New Color Pallet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2151" y="6703073"/>
            <a:ext cx="4638747" cy="54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Updated Typography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35846" y="8527117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2" y="3194050"/>
                </a:lnTo>
                <a:lnTo>
                  <a:pt x="4812952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6892324" y="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0" y="3194050"/>
                </a:moveTo>
                <a:lnTo>
                  <a:pt x="4812953" y="3194050"/>
                </a:lnTo>
                <a:lnTo>
                  <a:pt x="4812953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9702" y="3866572"/>
            <a:ext cx="705464" cy="524926"/>
            <a:chOff x="0" y="0"/>
            <a:chExt cx="205615" cy="1529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80504" y="4822735"/>
            <a:ext cx="705464" cy="524926"/>
            <a:chOff x="0" y="0"/>
            <a:chExt cx="205615" cy="1529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9702" y="5803024"/>
            <a:ext cx="705464" cy="524926"/>
            <a:chOff x="0" y="0"/>
            <a:chExt cx="205615" cy="152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1783" y="6826066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id="14" name="Freeform 14"/>
          <p:cNvSpPr/>
          <p:nvPr/>
        </p:nvSpPr>
        <p:spPr>
          <a:xfrm>
            <a:off x="7461804" y="976410"/>
            <a:ext cx="13438746" cy="9750447"/>
          </a:xfrm>
          <a:custGeom>
            <a:avLst/>
            <a:gdLst/>
            <a:ahLst/>
            <a:cxnLst/>
            <a:rect l="l" t="t" r="r" b="b"/>
            <a:pathLst>
              <a:path w="13438746" h="9750447">
                <a:moveTo>
                  <a:pt x="0" y="0"/>
                </a:moveTo>
                <a:lnTo>
                  <a:pt x="13438746" y="0"/>
                </a:lnTo>
                <a:lnTo>
                  <a:pt x="13438746" y="9750447"/>
                </a:lnTo>
                <a:lnTo>
                  <a:pt x="0" y="9750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85" b="-168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70630" y="328441"/>
            <a:ext cx="13955425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Splash and Onboarding Redesign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6481" y="6637915"/>
            <a:ext cx="891164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visual hierarchy and readability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783" y="3980270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783" y="4961138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0980" y="5951106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783" y="6826066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2583" y="3866572"/>
            <a:ext cx="775437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 and consistent brand identity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6481" y="4861778"/>
            <a:ext cx="83666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 onboarding flow for new users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6481" y="5838671"/>
            <a:ext cx="925461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 first impression from the first interaction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80504" y="6536269"/>
            <a:ext cx="705464" cy="800102"/>
            <a:chOff x="9980" y="-61287"/>
            <a:chExt cx="205615" cy="233198"/>
          </a:xfrm>
        </p:grpSpPr>
        <p:sp>
          <p:nvSpPr>
            <p:cNvPr id="25" name="Freeform 25"/>
            <p:cNvSpPr/>
            <p:nvPr/>
          </p:nvSpPr>
          <p:spPr>
            <a:xfrm>
              <a:off x="9980" y="-24345"/>
              <a:ext cx="205615" cy="166523"/>
            </a:xfrm>
            <a:custGeom>
              <a:avLst/>
              <a:gdLst/>
              <a:ahLst/>
              <a:cxnLst/>
              <a:rect l="l" t="t" r="r" b="b"/>
              <a:pathLst>
                <a:path w="205615" h="166523">
                  <a:moveTo>
                    <a:pt x="83262" y="0"/>
                  </a:moveTo>
                  <a:lnTo>
                    <a:pt x="122353" y="0"/>
                  </a:lnTo>
                  <a:cubicBezTo>
                    <a:pt x="168337" y="0"/>
                    <a:pt x="205615" y="37277"/>
                    <a:pt x="205615" y="83262"/>
                  </a:cubicBezTo>
                  <a:lnTo>
                    <a:pt x="205615" y="83262"/>
                  </a:lnTo>
                  <a:cubicBezTo>
                    <a:pt x="205615" y="129246"/>
                    <a:pt x="168337" y="166523"/>
                    <a:pt x="122353" y="166523"/>
                  </a:cubicBezTo>
                  <a:lnTo>
                    <a:pt x="83262" y="166523"/>
                  </a:lnTo>
                  <a:cubicBezTo>
                    <a:pt x="37277" y="166523"/>
                    <a:pt x="0" y="129246"/>
                    <a:pt x="0" y="83262"/>
                  </a:cubicBezTo>
                  <a:lnTo>
                    <a:pt x="0" y="83262"/>
                  </a:lnTo>
                  <a:cubicBezTo>
                    <a:pt x="0" y="37277"/>
                    <a:pt x="37277" y="0"/>
                    <a:pt x="83262" y="0"/>
                  </a:cubicBezTo>
                  <a:close/>
                </a:path>
              </a:pathLst>
            </a:custGeom>
            <a:solidFill>
              <a:srgbClr val="0D005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980" y="-61287"/>
              <a:ext cx="205615" cy="2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4263" y="0"/>
            <a:ext cx="1463737" cy="10287000"/>
            <a:chOff x="0" y="0"/>
            <a:chExt cx="3855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511" cy="2709333"/>
            </a:xfrm>
            <a:custGeom>
              <a:avLst/>
              <a:gdLst/>
              <a:ahLst/>
              <a:cxnLst/>
              <a:rect l="l" t="t" r="r" b="b"/>
              <a:pathLst>
                <a:path w="385511" h="2709333">
                  <a:moveTo>
                    <a:pt x="0" y="0"/>
                  </a:moveTo>
                  <a:lnTo>
                    <a:pt x="385511" y="0"/>
                  </a:lnTo>
                  <a:lnTo>
                    <a:pt x="385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85511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023408" y="7836482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3409210" y="-783460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3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3" y="0"/>
                </a:lnTo>
                <a:lnTo>
                  <a:pt x="4812953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96382" y="1293011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700" y="0"/>
                </a:lnTo>
                <a:lnTo>
                  <a:pt x="1352700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10950" y="0"/>
            <a:ext cx="7852856" cy="10069390"/>
          </a:xfrm>
          <a:custGeom>
            <a:avLst/>
            <a:gdLst/>
            <a:ahLst/>
            <a:cxnLst/>
            <a:rect l="l" t="t" r="r" b="b"/>
            <a:pathLst>
              <a:path w="7852856" h="10069390">
                <a:moveTo>
                  <a:pt x="0" y="0"/>
                </a:moveTo>
                <a:lnTo>
                  <a:pt x="7852856" y="0"/>
                </a:lnTo>
                <a:lnTo>
                  <a:pt x="7852856" y="10069390"/>
                </a:lnTo>
                <a:lnTo>
                  <a:pt x="0" y="10069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58" r="-36402" b="-479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96205" y="173207"/>
            <a:ext cx="6124144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Main Screens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90918" y="4076700"/>
            <a:ext cx="705464" cy="524926"/>
            <a:chOff x="0" y="0"/>
            <a:chExt cx="205615" cy="152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0918" y="5067300"/>
            <a:ext cx="705464" cy="524926"/>
            <a:chOff x="0" y="0"/>
            <a:chExt cx="205615" cy="1529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90918" y="6057900"/>
            <a:ext cx="705464" cy="524926"/>
            <a:chOff x="0" y="0"/>
            <a:chExt cx="205615" cy="1529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63000" y="4215379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3000" y="5196247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63000" y="6177116"/>
            <a:ext cx="522907" cy="36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216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25206" y="4103517"/>
            <a:ext cx="40952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Home Screen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5206" y="5116504"/>
            <a:ext cx="438519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Favorite Screen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33970" y="6065254"/>
            <a:ext cx="346203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Offers Screen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9987" y="0"/>
            <a:ext cx="718013" cy="10287000"/>
            <a:chOff x="0" y="0"/>
            <a:chExt cx="1891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06" cy="2709333"/>
            </a:xfrm>
            <a:custGeom>
              <a:avLst/>
              <a:gdLst/>
              <a:ahLst/>
              <a:cxnLst/>
              <a:rect l="l" t="t" r="r" b="b"/>
              <a:pathLst>
                <a:path w="189106" h="2709333">
                  <a:moveTo>
                    <a:pt x="0" y="0"/>
                  </a:moveTo>
                  <a:lnTo>
                    <a:pt x="189106" y="0"/>
                  </a:lnTo>
                  <a:lnTo>
                    <a:pt x="18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106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3083" y="2705100"/>
            <a:ext cx="780694" cy="580903"/>
            <a:chOff x="0" y="0"/>
            <a:chExt cx="205615" cy="152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3222" y="2705100"/>
            <a:ext cx="780694" cy="580903"/>
            <a:chOff x="0" y="0"/>
            <a:chExt cx="205615" cy="152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03083" y="5905500"/>
            <a:ext cx="780694" cy="580903"/>
            <a:chOff x="0" y="0"/>
            <a:chExt cx="205615" cy="152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3222" y="5905500"/>
            <a:ext cx="780694" cy="580903"/>
            <a:chOff x="0" y="0"/>
            <a:chExt cx="205615" cy="152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615" cy="152995"/>
            </a:xfrm>
            <a:custGeom>
              <a:avLst/>
              <a:gdLst/>
              <a:ahLst/>
              <a:cxnLst/>
              <a:rect l="l" t="t" r="r" b="b"/>
              <a:pathLst>
                <a:path w="205615" h="152995">
                  <a:moveTo>
                    <a:pt x="76498" y="0"/>
                  </a:moveTo>
                  <a:lnTo>
                    <a:pt x="129117" y="0"/>
                  </a:lnTo>
                  <a:cubicBezTo>
                    <a:pt x="171366" y="0"/>
                    <a:pt x="205615" y="34249"/>
                    <a:pt x="205615" y="76498"/>
                  </a:cubicBezTo>
                  <a:lnTo>
                    <a:pt x="205615" y="76498"/>
                  </a:lnTo>
                  <a:cubicBezTo>
                    <a:pt x="205615" y="118746"/>
                    <a:pt x="171366" y="152995"/>
                    <a:pt x="129117" y="152995"/>
                  </a:cubicBezTo>
                  <a:lnTo>
                    <a:pt x="76498" y="152995"/>
                  </a:lnTo>
                  <a:cubicBezTo>
                    <a:pt x="34249" y="152995"/>
                    <a:pt x="0" y="118746"/>
                    <a:pt x="0" y="76498"/>
                  </a:cubicBezTo>
                  <a:lnTo>
                    <a:pt x="0" y="76498"/>
                  </a:lnTo>
                  <a:cubicBezTo>
                    <a:pt x="0" y="34249"/>
                    <a:pt x="34249" y="0"/>
                    <a:pt x="76498" y="0"/>
                  </a:cubicBezTo>
                  <a:close/>
                </a:path>
              </a:pathLst>
            </a:custGeom>
            <a:solidFill>
              <a:srgbClr val="0D005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5615" cy="219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-2591579" y="8369142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0"/>
                </a:moveTo>
                <a:lnTo>
                  <a:pt x="0" y="0"/>
                </a:lnTo>
                <a:lnTo>
                  <a:pt x="0" y="3194050"/>
                </a:lnTo>
                <a:lnTo>
                  <a:pt x="4812952" y="3194050"/>
                </a:lnTo>
                <a:lnTo>
                  <a:pt x="4812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-1651431" y="-765705"/>
            <a:ext cx="4812952" cy="3194050"/>
          </a:xfrm>
          <a:custGeom>
            <a:avLst/>
            <a:gdLst/>
            <a:ahLst/>
            <a:cxnLst/>
            <a:rect l="l" t="t" r="r" b="b"/>
            <a:pathLst>
              <a:path w="4812952" h="3194050">
                <a:moveTo>
                  <a:pt x="4812952" y="3194050"/>
                </a:moveTo>
                <a:lnTo>
                  <a:pt x="0" y="3194050"/>
                </a:lnTo>
                <a:lnTo>
                  <a:pt x="0" y="0"/>
                </a:lnTo>
                <a:lnTo>
                  <a:pt x="4812952" y="0"/>
                </a:lnTo>
                <a:lnTo>
                  <a:pt x="4812952" y="31940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64107" y="1405454"/>
            <a:ext cx="1352699" cy="201675"/>
          </a:xfrm>
          <a:custGeom>
            <a:avLst/>
            <a:gdLst/>
            <a:ahLst/>
            <a:cxnLst/>
            <a:rect l="l" t="t" r="r" b="b"/>
            <a:pathLst>
              <a:path w="1352699" h="201675">
                <a:moveTo>
                  <a:pt x="0" y="0"/>
                </a:moveTo>
                <a:lnTo>
                  <a:pt x="1352700" y="0"/>
                </a:lnTo>
                <a:lnTo>
                  <a:pt x="1352700" y="201675"/>
                </a:lnTo>
                <a:lnTo>
                  <a:pt x="0" y="20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515822" y="1405454"/>
            <a:ext cx="4255150" cy="8574610"/>
          </a:xfrm>
          <a:custGeom>
            <a:avLst/>
            <a:gdLst/>
            <a:ahLst/>
            <a:cxnLst/>
            <a:rect l="l" t="t" r="r" b="b"/>
            <a:pathLst>
              <a:path w="4255150" h="8574610">
                <a:moveTo>
                  <a:pt x="0" y="0"/>
                </a:moveTo>
                <a:lnTo>
                  <a:pt x="4255150" y="0"/>
                </a:lnTo>
                <a:lnTo>
                  <a:pt x="4255150" y="8574610"/>
                </a:lnTo>
                <a:lnTo>
                  <a:pt x="0" y="857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04841" y="3633318"/>
            <a:ext cx="3134692" cy="16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Clear and modern</a:t>
            </a:r>
            <a:r>
              <a:rPr lang="en-US" sz="2400" u="none" strike="noStrike" dirty="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layout for easier browsing</a:t>
            </a:r>
          </a:p>
          <a:p>
            <a:pPr algn="ctr">
              <a:lnSpc>
                <a:spcPts val="3359"/>
              </a:lnSpc>
            </a:pPr>
            <a:endParaRPr lang="en-US" sz="2400" u="none" strike="noStrike" dirty="0">
              <a:solidFill>
                <a:srgbClr val="0B0A0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8438" y="6829400"/>
            <a:ext cx="3767496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Better content organization and clarity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27879" y="3633318"/>
            <a:ext cx="4008892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Highlighted main actions</a:t>
            </a:r>
          </a:p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(Search, Categories, Listings)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18172" y="6829400"/>
            <a:ext cx="2870793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Improved overall user experience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82852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42990" y="283346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82852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42990" y="60331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4761" y="224991"/>
            <a:ext cx="9578478" cy="96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B0A0A"/>
                </a:solidFill>
                <a:latin typeface="Playpen Sans"/>
                <a:ea typeface="Playpen Sans"/>
                <a:cs typeface="Playpen Sans"/>
                <a:sym typeface="Playpen Sans"/>
              </a:rPr>
              <a:t>Home Screen Redesign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372</Words>
  <Application>Microsoft Office PowerPoint</Application>
  <PresentationFormat>Custom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Agrandir Bold</vt:lpstr>
      <vt:lpstr>Calibri</vt:lpstr>
      <vt:lpstr>Poppins Bold</vt:lpstr>
      <vt:lpstr>Poppins</vt:lpstr>
      <vt:lpstr>Playpen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Clean Business Pitch Deck Presentation</dc:title>
  <cp:lastModifiedBy>ahmednagyii69@gmail.com</cp:lastModifiedBy>
  <cp:revision>6</cp:revision>
  <dcterms:created xsi:type="dcterms:W3CDTF">2006-08-16T00:00:00Z</dcterms:created>
  <dcterms:modified xsi:type="dcterms:W3CDTF">2025-12-16T18:56:31Z</dcterms:modified>
  <dc:identifier>DAG7ftV9mqo</dc:identifier>
</cp:coreProperties>
</file>